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5"/>
  </p:sldMasterIdLst>
  <p:notesMasterIdLst>
    <p:notesMasterId r:id="rId11"/>
  </p:notesMasterIdLst>
  <p:sldIdLst>
    <p:sldId id="256" r:id="rId6"/>
    <p:sldId id="257" r:id="rId7"/>
    <p:sldId id="258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782021-5455-4738-8BEF-3F666F407BE8}" v="1" dt="2022-10-18T12:51:56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FB885-9040-45E3-ABBC-499C7BB5E121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F49AF-4782-417F-AFE9-6EA08D1FB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3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0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3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7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6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6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1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0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7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486DB-AB34-4B86-8D89-257B7410F512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0EAB8-D031-4C99-B84A-3AF49F37B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Brett.Taylor@apdcare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686EAD33-C5DD-4FAE-B20B-2707A6A92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2F7C8AC-27FC-4265-A113-E7CDA1AAD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E3A11-7DA8-40FA-AB9A-774E0807B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77646"/>
            <a:ext cx="10021446" cy="2976344"/>
          </a:xfrm>
        </p:spPr>
        <p:txBody>
          <a:bodyPr anchor="b">
            <a:normAutofit/>
          </a:bodyPr>
          <a:lstStyle/>
          <a:p>
            <a: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  <a:t>Rules 65G-13.001, .008</a:t>
            </a:r>
            <a:b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  <a:t>Florida Administrative Code</a:t>
            </a:r>
            <a:b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5200" b="1" dirty="0">
                <a:solidFill>
                  <a:schemeClr val="accent5">
                    <a:lumMod val="50000"/>
                  </a:schemeClr>
                </a:solidFill>
              </a:rPr>
              <a:t>Room and 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EE2F7-2902-4203-9D89-7359EFDB1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017707"/>
            <a:ext cx="10021446" cy="1776639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Agency for Persons with Disabilities</a:t>
            </a:r>
          </a:p>
          <a:p>
            <a:r>
              <a:rPr lang="en-US" sz="3200" dirty="0">
                <a:solidFill>
                  <a:srgbClr val="002060"/>
                </a:solidFill>
              </a:rPr>
              <a:t>June 21, 2023</a:t>
            </a:r>
          </a:p>
          <a:p>
            <a:r>
              <a:rPr lang="en-US" sz="3200" dirty="0">
                <a:solidFill>
                  <a:srgbClr val="002060"/>
                </a:solidFill>
              </a:rPr>
              <a:t>Public Rule Hearing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574C829-AF08-4CA3-A132-7BA044897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-40193"/>
            <a:ext cx="3860800" cy="2357750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86657EC0-FDE0-46ED-B690-5D6F39E7C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469DA12-6B55-4610-981D-8D39001A3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C17A0838-B219-4FA5-9F2E-41DFEF1681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40A62EB-A3D1-42CD-900F-B95A32AD4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D3FC9CC-6461-481B-BB4C-19D576432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76747" y="4683666"/>
            <a:ext cx="2514948" cy="2174333"/>
            <a:chOff x="-305" y="-4155"/>
            <a:chExt cx="2514948" cy="2174333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3DC5B0F2-69AA-43F6-913D-55EE92A3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7B71A70-289A-4951-A90D-BB2EBEAE5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06B120A3-330F-4099-9B8D-9196387AF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780CC992-5DC7-4E9B-9A16-9FC4C1BE2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9" name="Picture 78" descr="APD LOGO blue-green">
            <a:extLst>
              <a:ext uri="{FF2B5EF4-FFF2-40B4-BE49-F238E27FC236}">
                <a16:creationId xmlns:a16="http://schemas.microsoft.com/office/drawing/2014/main" id="{41974591-AEB3-45F9-97DF-21032C973B9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4346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886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8E3-E501-416B-ABB3-1E26CF4A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</a:rPr>
              <a:t>Webinar Participants</a:t>
            </a:r>
            <a:endParaRPr lang="en-US" sz="60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CDDDB-6F85-4AB3-83B1-21DAC2470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342" y="1443902"/>
            <a:ext cx="7772400" cy="4602163"/>
          </a:xfr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Attendee lines will be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muted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for the duration of the webinar. We will call on and unmute one attendee at a time to ensure every speaker is heard.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None/>
              <a:tabLst/>
              <a:defRPr/>
            </a:pPr>
            <a:endParaRPr lang="en-US" sz="105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Please use the “Raise Your Hand” feature and we will unmute your line to ask questions/make comments verbally.  We will use this feature to manage the workshop speakers.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You may also ask a questions/make comments at any time during the presentation by submitting into the “Questions” box of your webinar control panel.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None/>
              <a:tabLst/>
              <a:defRPr/>
            </a:pP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This webinar is being recorded.  </a:t>
            </a:r>
          </a:p>
          <a:p>
            <a:endParaRPr lang="en-US" sz="2400"/>
          </a:p>
        </p:txBody>
      </p:sp>
      <p:pic>
        <p:nvPicPr>
          <p:cNvPr id="4" name="Picture 1" descr="image001">
            <a:extLst>
              <a:ext uri="{FF2B5EF4-FFF2-40B4-BE49-F238E27FC236}">
                <a16:creationId xmlns:a16="http://schemas.microsoft.com/office/drawing/2014/main" id="{6837AEF7-ACCE-4E2A-BDFD-4A7389BD2D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4" b="5125"/>
          <a:stretch/>
        </p:blipFill>
        <p:spPr bwMode="auto">
          <a:xfrm>
            <a:off x="8337639" y="2565368"/>
            <a:ext cx="3137263" cy="323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654F6C-9D9D-4676-A564-0E037ADFE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743" y="365125"/>
            <a:ext cx="2895056" cy="2200243"/>
          </a:xfrm>
          <a:prstGeom prst="rect">
            <a:avLst/>
          </a:prstGeom>
        </p:spPr>
      </p:pic>
      <p:pic>
        <p:nvPicPr>
          <p:cNvPr id="7" name="Picture 6" descr="APD LOGO blue-green">
            <a:extLst>
              <a:ext uri="{FF2B5EF4-FFF2-40B4-BE49-F238E27FC236}">
                <a16:creationId xmlns:a16="http://schemas.microsoft.com/office/drawing/2014/main" id="{8D44620A-D2FC-4584-B462-C810D0900DB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9278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49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897C-23B4-4EF4-94EC-BCFD8B3E4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Rule 65G-13.001 and 13.008, F.A.C.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FC354-5326-4D88-8367-57D5C1C38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651"/>
            <a:ext cx="10401300" cy="4249736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</a:rPr>
              <a:t>Purpose of the rule amendment and new rule are to establish a process for requesting and method for calculating a room and board reimbursement for a client that resides at an Agency for Persons with Disabilities licensed residential facility. </a:t>
            </a:r>
            <a:endParaRPr lang="en-US" sz="3200" dirty="0"/>
          </a:p>
        </p:txBody>
      </p:sp>
      <p:pic>
        <p:nvPicPr>
          <p:cNvPr id="4" name="Picture 3" descr="APD LOGO blue-green">
            <a:extLst>
              <a:ext uri="{FF2B5EF4-FFF2-40B4-BE49-F238E27FC236}">
                <a16:creationId xmlns:a16="http://schemas.microsoft.com/office/drawing/2014/main" id="{D04722A8-F5BB-40F3-BB46-AFCF072660D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7386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22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BB1B-651E-40B1-AEBD-B6B233EC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Rules of Chapter 65G-13, F.A.C.</a:t>
            </a: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5AAF96A-C6A7-405A-A962-76B97D01EC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223435"/>
              </p:ext>
            </p:extLst>
          </p:nvPr>
        </p:nvGraphicFramePr>
        <p:xfrm>
          <a:off x="838200" y="1346835"/>
          <a:ext cx="105156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>
                  <a:extLst>
                    <a:ext uri="{9D8B030D-6E8A-4147-A177-3AD203B41FA5}">
                      <a16:colId xmlns:a16="http://schemas.microsoft.com/office/drawing/2014/main" val="1801926169"/>
                    </a:ext>
                  </a:extLst>
                </a:gridCol>
                <a:gridCol w="8432800">
                  <a:extLst>
                    <a:ext uri="{9D8B030D-6E8A-4147-A177-3AD203B41FA5}">
                      <a16:colId xmlns:a16="http://schemas.microsoft.com/office/drawing/2014/main" val="1167316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Rule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Rule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439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65G-13.001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Definitions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43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/>
                        <a:t>65G-13.008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Room and Board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219468"/>
                  </a:ext>
                </a:extLst>
              </a:tr>
            </a:tbl>
          </a:graphicData>
        </a:graphic>
      </p:graphicFrame>
      <p:pic>
        <p:nvPicPr>
          <p:cNvPr id="9" name="Picture 8" descr="APD LOGO blue-green">
            <a:extLst>
              <a:ext uri="{FF2B5EF4-FFF2-40B4-BE49-F238E27FC236}">
                <a16:creationId xmlns:a16="http://schemas.microsoft.com/office/drawing/2014/main" id="{96AB7209-2E4D-4D33-9476-18A2BD4DA1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81675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164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717D6-695C-4DCB-B706-8D713DCD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BEAD0-2328-48F6-A4F5-DB72E874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5319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dirty="0"/>
              <a:t>The Agency for Persons with Disabilities will accept written comments pertaining to these rules until close of business (5:00 p.m. EDT) on June 21, 2023. Please email these comments to </a:t>
            </a:r>
            <a:r>
              <a:rPr lang="en-US" dirty="0">
                <a:hlinkClick r:id="rId2"/>
              </a:rPr>
              <a:t>Brett.Taylor@apdcares.org</a:t>
            </a:r>
            <a:endParaRPr lang="en-US" dirty="0"/>
          </a:p>
          <a:p>
            <a:pPr marL="0" indent="0">
              <a:buClr>
                <a:srgbClr val="C00000"/>
              </a:buClr>
              <a:buNone/>
            </a:pPr>
            <a:endParaRPr lang="en-US" dirty="0"/>
          </a:p>
          <a:p>
            <a:pPr>
              <a:buClr>
                <a:srgbClr val="C00000"/>
              </a:buClr>
            </a:pPr>
            <a:r>
              <a:rPr lang="en-US" dirty="0"/>
              <a:t>The Agency will review and consider all comments regarding these rules. </a:t>
            </a:r>
          </a:p>
        </p:txBody>
      </p:sp>
      <p:pic>
        <p:nvPicPr>
          <p:cNvPr id="4" name="Picture 3" descr="APD LOGO blue-green">
            <a:extLst>
              <a:ext uri="{FF2B5EF4-FFF2-40B4-BE49-F238E27FC236}">
                <a16:creationId xmlns:a16="http://schemas.microsoft.com/office/drawing/2014/main" id="{32D2E1F5-DBF8-43AA-B359-89F41D52610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0887"/>
            <a:ext cx="2552700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57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551CBF6E5BA48A3E4478DF4FECE50" ma:contentTypeVersion="13" ma:contentTypeDescription="Create a new document." ma:contentTypeScope="" ma:versionID="23cb61532e9f900d5d87811607ce4c8a">
  <xsd:schema xmlns:xsd="http://www.w3.org/2001/XMLSchema" xmlns:xs="http://www.w3.org/2001/XMLSchema" xmlns:p="http://schemas.microsoft.com/office/2006/metadata/properties" xmlns:ns2="6ef1e058-9cad-41ab-80d8-cb9be679eef0" xmlns:ns3="16671905-bd93-4d8e-ac97-31f758a7e557" targetNamespace="http://schemas.microsoft.com/office/2006/metadata/properties" ma:root="true" ma:fieldsID="9e8c083fe07896f7816f167751edadde" ns2:_="" ns3:_="">
    <xsd:import namespace="6ef1e058-9cad-41ab-80d8-cb9be679eef0"/>
    <xsd:import namespace="16671905-bd93-4d8e-ac97-31f758a7e5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f1e058-9cad-41ab-80d8-cb9be679eef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4db9419-4e88-4126-b7c4-f32cca69c7d1}" ma:internalName="TaxCatchAll" ma:showField="CatchAllData" ma:web="6ef1e058-9cad-41ab-80d8-cb9be679ee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71905-bd93-4d8e-ac97-31f758a7e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cdc400-94fd-4773-aa10-1abab559a4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ef1e058-9cad-41ab-80d8-cb9be679eef0">K34WA2TAVVWT-1296656190-110617</_dlc_DocId>
    <_dlc_DocIdUrl xmlns="6ef1e058-9cad-41ab-80d8-cb9be679eef0">
      <Url>https://apdfl.sharepoint.com/sites/gc/gcfiles/_layouts/15/DocIdRedir.aspx?ID=K34WA2TAVVWT-1296656190-110617</Url>
      <Description>K34WA2TAVVWT-1296656190-110617</Description>
    </_dlc_DocIdUrl>
    <lcf76f155ced4ddcb4097134ff3c332f xmlns="16671905-bd93-4d8e-ac97-31f758a7e557">
      <Terms xmlns="http://schemas.microsoft.com/office/infopath/2007/PartnerControls"/>
    </lcf76f155ced4ddcb4097134ff3c332f>
    <TaxCatchAll xmlns="6ef1e058-9cad-41ab-80d8-cb9be679eef0" xsi:nil="true"/>
  </documentManagement>
</p:properties>
</file>

<file path=customXml/itemProps1.xml><?xml version="1.0" encoding="utf-8"?>
<ds:datastoreItem xmlns:ds="http://schemas.openxmlformats.org/officeDocument/2006/customXml" ds:itemID="{D847CE48-8669-4DCE-916D-F73218E3037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309446E-DF14-4A51-AB3F-4257263D9C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f1e058-9cad-41ab-80d8-cb9be679eef0"/>
    <ds:schemaRef ds:uri="16671905-bd93-4d8e-ac97-31f758a7e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774F96-9246-427A-8471-B3E4F74D5BA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B040687-9FD5-4825-8A84-3131B5E6A9D8}">
  <ds:schemaRefs>
    <ds:schemaRef ds:uri="16671905-bd93-4d8e-ac97-31f758a7e55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6ef1e058-9cad-41ab-80d8-cb9be679eef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257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Rules 65G-13.001, .008 Florida Administrative Code Room and Board</vt:lpstr>
      <vt:lpstr>Webinar Participants</vt:lpstr>
      <vt:lpstr>Rule 65G-13.001 and 13.008, F.A.C.</vt:lpstr>
      <vt:lpstr>Rules of Chapter 65G-13, F.A.C.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65G-14, Florida Administrative Code</dc:title>
  <dc:creator>Danielle Thompson</dc:creator>
  <cp:lastModifiedBy>Brett Taylor</cp:lastModifiedBy>
  <cp:revision>2</cp:revision>
  <dcterms:created xsi:type="dcterms:W3CDTF">2020-07-28T16:46:37Z</dcterms:created>
  <dcterms:modified xsi:type="dcterms:W3CDTF">2023-05-26T15:55:07Z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0x010100596551CBF6E5BA48A3E4478DF4FECE50</vt:lpwstr>
  </property>
  <property fmtid="{D5CDD505-2E9C-101B-9397-08002B2CF9AE}" pid="3" name="_dlc_DocIdItemGuid">
    <vt:lpwstr>3bcd5f9e-7aa2-489f-a210-688769eee908</vt:lpwstr>
  </property>
</Properties>
</file>